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6084" r:id="rId1"/>
  </p:sldMasterIdLst>
  <p:notesMasterIdLst>
    <p:notesMasterId r:id="rId22"/>
  </p:notesMasterIdLst>
  <p:sldIdLst>
    <p:sldId id="256" r:id="rId2"/>
    <p:sldId id="264" r:id="rId3"/>
    <p:sldId id="265" r:id="rId4"/>
    <p:sldId id="292" r:id="rId5"/>
    <p:sldId id="267" r:id="rId6"/>
    <p:sldId id="279" r:id="rId7"/>
    <p:sldId id="280" r:id="rId8"/>
    <p:sldId id="285" r:id="rId9"/>
    <p:sldId id="301" r:id="rId10"/>
    <p:sldId id="288" r:id="rId11"/>
    <p:sldId id="295" r:id="rId12"/>
    <p:sldId id="296" r:id="rId13"/>
    <p:sldId id="302" r:id="rId14"/>
    <p:sldId id="269" r:id="rId15"/>
    <p:sldId id="273" r:id="rId16"/>
    <p:sldId id="274" r:id="rId17"/>
    <p:sldId id="271" r:id="rId18"/>
    <p:sldId id="290" r:id="rId19"/>
    <p:sldId id="293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6"/>
    <p:restoredTop sz="94761"/>
  </p:normalViewPr>
  <p:slideViewPr>
    <p:cSldViewPr snapToGrid="0" snapToObjects="1">
      <p:cViewPr>
        <p:scale>
          <a:sx n="123" d="100"/>
          <a:sy n="123" d="100"/>
        </p:scale>
        <p:origin x="536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E597C-DC26-AF47-8858-35437C7CECC0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F8AF4-B653-A146-B2C4-A74153CA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7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0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2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9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6832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27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08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34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3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39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9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9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2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18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2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4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9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9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7C30AA3-37BB-9247-966E-8F867146751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2501A7-66E7-0143-BE53-F5A3AB561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9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85" r:id="rId1"/>
    <p:sldLayoutId id="2147486086" r:id="rId2"/>
    <p:sldLayoutId id="2147486087" r:id="rId3"/>
    <p:sldLayoutId id="2147486088" r:id="rId4"/>
    <p:sldLayoutId id="2147486089" r:id="rId5"/>
    <p:sldLayoutId id="2147486090" r:id="rId6"/>
    <p:sldLayoutId id="2147486091" r:id="rId7"/>
    <p:sldLayoutId id="2147486092" r:id="rId8"/>
    <p:sldLayoutId id="2147486093" r:id="rId9"/>
    <p:sldLayoutId id="2147486094" r:id="rId10"/>
    <p:sldLayoutId id="2147486095" r:id="rId11"/>
    <p:sldLayoutId id="2147486096" r:id="rId12"/>
    <p:sldLayoutId id="2147486097" r:id="rId13"/>
    <p:sldLayoutId id="2147486098" r:id="rId14"/>
    <p:sldLayoutId id="2147486099" r:id="rId15"/>
    <p:sldLayoutId id="2147486100" r:id="rId16"/>
    <p:sldLayoutId id="2147486101" r:id="rId17"/>
    <p:sldLayoutId id="214748610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6FBACC-399D-45DD-933F-127688C0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E140B-AF35-5B41-890B-52701A4B2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996" y="1376987"/>
            <a:ext cx="10624008" cy="2509213"/>
          </a:xfrm>
        </p:spPr>
        <p:txBody>
          <a:bodyPr>
            <a:normAutofit/>
          </a:bodyPr>
          <a:lstStyle/>
          <a:p>
            <a:r>
              <a:rPr lang="en-US" cap="none" dirty="0"/>
              <a:t>Fakeology</a:t>
            </a:r>
            <a:br>
              <a:rPr lang="en-US" cap="none" dirty="0"/>
            </a:br>
            <a:r>
              <a:rPr lang="en-US" sz="4400" cap="none" dirty="0"/>
              <a:t>A Fake Review Detection Web Application</a:t>
            </a:r>
            <a:br>
              <a:rPr lang="en-US" sz="4400" cap="none" dirty="0"/>
            </a:b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7EB57-74F4-C34F-9BFB-E7F052593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667989"/>
            <a:ext cx="8689976" cy="1371599"/>
          </a:xfrm>
        </p:spPr>
        <p:txBody>
          <a:bodyPr>
            <a:no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Presenter: Zach Shim</a:t>
            </a:r>
          </a:p>
          <a:p>
            <a:r>
              <a:rPr lang="en-US" cap="none" dirty="0">
                <a:solidFill>
                  <a:srgbClr val="FFFFFF"/>
                </a:solidFill>
              </a:rPr>
              <a:t>Faculty Advisor: Min Chen</a:t>
            </a:r>
          </a:p>
          <a:p>
            <a:r>
              <a:rPr lang="en-US" cap="none" dirty="0">
                <a:solidFill>
                  <a:schemeClr val="tx1"/>
                </a:solidFill>
              </a:rPr>
              <a:t>CSS 497 Capstone Colloquium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9795C-AF3D-AD4A-9B13-68A7A454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5" y="405352"/>
            <a:ext cx="3139324" cy="1704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B8555-E240-FC4E-86B4-06A2E8162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983" y="524958"/>
            <a:ext cx="3139324" cy="170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B146D-0A51-524D-8214-D2DC4F11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867" y="5473943"/>
            <a:ext cx="2518266" cy="10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51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385831"/>
            <a:ext cx="7494935" cy="725975"/>
          </a:xfrm>
        </p:spPr>
        <p:txBody>
          <a:bodyPr/>
          <a:lstStyle/>
          <a:p>
            <a:pPr algn="l"/>
            <a:r>
              <a:rPr lang="en-US" dirty="0"/>
              <a:t>Modeling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74613-2578-524C-B7B0-E160C361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28"/>
          <a:stretch/>
        </p:blipFill>
        <p:spPr>
          <a:xfrm>
            <a:off x="1773729" y="1263133"/>
            <a:ext cx="8611058" cy="9694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666B33-05EA-124C-B1A1-72F6A82D41EA}"/>
              </a:ext>
            </a:extLst>
          </p:cNvPr>
          <p:cNvSpPr/>
          <p:nvPr/>
        </p:nvSpPr>
        <p:spPr>
          <a:xfrm>
            <a:off x="3422535" y="941063"/>
            <a:ext cx="1539424" cy="1534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809384BE-781B-BD47-A0A1-94A1472FAA26}"/>
              </a:ext>
            </a:extLst>
          </p:cNvPr>
          <p:cNvSpPr/>
          <p:nvPr/>
        </p:nvSpPr>
        <p:spPr>
          <a:xfrm>
            <a:off x="5975715" y="3261965"/>
            <a:ext cx="305341" cy="37120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BA054-8631-154D-AB56-490AC8356530}"/>
              </a:ext>
            </a:extLst>
          </p:cNvPr>
          <p:cNvSpPr txBox="1"/>
          <p:nvPr/>
        </p:nvSpPr>
        <p:spPr>
          <a:xfrm>
            <a:off x="3597582" y="3681525"/>
            <a:ext cx="501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Tokenization, Lemmatization, Remove Punctuation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DD4E9-F139-B54D-ACF1-F9E79757E08A}"/>
              </a:ext>
            </a:extLst>
          </p:cNvPr>
          <p:cNvSpPr txBox="1"/>
          <p:nvPr/>
        </p:nvSpPr>
        <p:spPr>
          <a:xfrm>
            <a:off x="5383897" y="2230718"/>
            <a:ext cx="142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5F842-108C-1F44-A80D-81BE5292C05F}"/>
              </a:ext>
            </a:extLst>
          </p:cNvPr>
          <p:cNvSpPr txBox="1"/>
          <p:nvPr/>
        </p:nvSpPr>
        <p:spPr>
          <a:xfrm>
            <a:off x="3215876" y="2562278"/>
            <a:ext cx="5726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“I have purchased this product several times. It is really high </a:t>
            </a:r>
          </a:p>
          <a:p>
            <a:pPr algn="ctr"/>
            <a:r>
              <a:rPr lang="en-US" dirty="0"/>
              <a:t>quality and will still be good after many uses.”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724BB4-563B-F545-83F6-A45E81D0EE8F}"/>
              </a:ext>
            </a:extLst>
          </p:cNvPr>
          <p:cNvSpPr txBox="1"/>
          <p:nvPr/>
        </p:nvSpPr>
        <p:spPr>
          <a:xfrm>
            <a:off x="2741225" y="4050857"/>
            <a:ext cx="672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[I', 'have', 'purchase', 'this', 'product', 'several', 'time', ‘it', 'be’, 'really’, </a:t>
            </a:r>
          </a:p>
          <a:p>
            <a:pPr algn="ctr"/>
            <a:r>
              <a:rPr lang="en-US" dirty="0"/>
              <a:t>'high', 'quality', 'and', 'will', 'still', 'be’, 'good', 'after’, 'many', 'use']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99A45-1A02-E84B-911A-F702AC94A76B}"/>
              </a:ext>
            </a:extLst>
          </p:cNvPr>
          <p:cNvSpPr txBox="1"/>
          <p:nvPr/>
        </p:nvSpPr>
        <p:spPr>
          <a:xfrm>
            <a:off x="1524401" y="5452219"/>
            <a:ext cx="9513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{'after': 0, 'and': 1, 'be': 2, 'good': 3, 'have': 4, 'high': 5, ‘I': 6, 'is': 7, 'it': 8, 'many': 9, 'product': 10, </a:t>
            </a:r>
          </a:p>
          <a:p>
            <a:pPr algn="ctr"/>
            <a:r>
              <a:rPr lang="en-US" dirty="0"/>
              <a:t>'purchased': 11, 'quality': 12, 'really': 13, 'several': 14, 'still': 15, 'this': 16, 'time': 17, 'us': 18, 'will': 19}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35AA405-FB8C-6448-A558-D60D3D4D59DF}"/>
              </a:ext>
            </a:extLst>
          </p:cNvPr>
          <p:cNvSpPr/>
          <p:nvPr/>
        </p:nvSpPr>
        <p:spPr>
          <a:xfrm>
            <a:off x="5975715" y="4807465"/>
            <a:ext cx="305341" cy="37120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54DAF2-3E48-0D43-971B-49093A4579A6}"/>
              </a:ext>
            </a:extLst>
          </p:cNvPr>
          <p:cNvSpPr txBox="1"/>
          <p:nvPr/>
        </p:nvSpPr>
        <p:spPr>
          <a:xfrm>
            <a:off x="5545629" y="5192885"/>
            <a:ext cx="116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241480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385831"/>
            <a:ext cx="7494935" cy="725975"/>
          </a:xfrm>
        </p:spPr>
        <p:txBody>
          <a:bodyPr/>
          <a:lstStyle/>
          <a:p>
            <a:pPr algn="l"/>
            <a:r>
              <a:rPr lang="en-US" dirty="0"/>
              <a:t>Modeling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74613-2578-524C-B7B0-E160C361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28"/>
          <a:stretch/>
        </p:blipFill>
        <p:spPr>
          <a:xfrm>
            <a:off x="1773729" y="1263133"/>
            <a:ext cx="8611058" cy="9694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773F20-4573-D746-A2D8-C0A551BB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09" y="3577573"/>
            <a:ext cx="5451292" cy="2328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5D0E3-F767-4E4B-88E0-D8FE595C2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01" y="3491350"/>
            <a:ext cx="5469372" cy="2414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763200-68C4-6B4B-96D4-4A1DF61087FE}"/>
              </a:ext>
            </a:extLst>
          </p:cNvPr>
          <p:cNvSpPr txBox="1"/>
          <p:nvPr/>
        </p:nvSpPr>
        <p:spPr>
          <a:xfrm>
            <a:off x="1853663" y="3132578"/>
            <a:ext cx="229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Bag-Of-Words: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022EC-AA56-0E40-ACB9-36E57486BC19}"/>
              </a:ext>
            </a:extLst>
          </p:cNvPr>
          <p:cNvSpPr txBox="1"/>
          <p:nvPr/>
        </p:nvSpPr>
        <p:spPr>
          <a:xfrm>
            <a:off x="8229063" y="3132578"/>
            <a:ext cx="215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Bag-Of-Words: After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B3A004-5331-FA4D-B0E5-4398B00EAC72}"/>
              </a:ext>
            </a:extLst>
          </p:cNvPr>
          <p:cNvSpPr/>
          <p:nvPr/>
        </p:nvSpPr>
        <p:spPr>
          <a:xfrm>
            <a:off x="5266004" y="945625"/>
            <a:ext cx="1539424" cy="1534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D928E4-55A0-1C49-A64D-8B07370A9F72}"/>
              </a:ext>
            </a:extLst>
          </p:cNvPr>
          <p:cNvSpPr txBox="1"/>
          <p:nvPr/>
        </p:nvSpPr>
        <p:spPr>
          <a:xfrm>
            <a:off x="2272935" y="2635258"/>
            <a:ext cx="726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Question: How many times does the word ‘bat’ appear in this document?</a:t>
            </a:r>
          </a:p>
        </p:txBody>
      </p:sp>
    </p:spTree>
    <p:extLst>
      <p:ext uri="{BB962C8B-B14F-4D97-AF65-F5344CB8AC3E}">
        <p14:creationId xmlns:p14="http://schemas.microsoft.com/office/powerpoint/2010/main" val="323793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385831"/>
            <a:ext cx="7494935" cy="725975"/>
          </a:xfrm>
        </p:spPr>
        <p:txBody>
          <a:bodyPr/>
          <a:lstStyle/>
          <a:p>
            <a:pPr algn="l"/>
            <a:r>
              <a:rPr lang="en-US" dirty="0"/>
              <a:t>Modeling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74613-2578-524C-B7B0-E160C361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28"/>
          <a:stretch/>
        </p:blipFill>
        <p:spPr>
          <a:xfrm>
            <a:off x="1773729" y="1263133"/>
            <a:ext cx="8611058" cy="969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F42F46-0DFA-CF40-8875-90F7E5D2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365" y="3137840"/>
            <a:ext cx="6544610" cy="26010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6B2B6EB-42A7-6240-B662-8447C4B1C51D}"/>
              </a:ext>
            </a:extLst>
          </p:cNvPr>
          <p:cNvSpPr/>
          <p:nvPr/>
        </p:nvSpPr>
        <p:spPr>
          <a:xfrm>
            <a:off x="7105690" y="937811"/>
            <a:ext cx="1539424" cy="1534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5EE53-CB45-304B-8CDB-43604B099D5E}"/>
              </a:ext>
            </a:extLst>
          </p:cNvPr>
          <p:cNvSpPr txBox="1"/>
          <p:nvPr/>
        </p:nvSpPr>
        <p:spPr>
          <a:xfrm>
            <a:off x="4909311" y="2635705"/>
            <a:ext cx="23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Bag-Of-Words to TFIDF</a:t>
            </a:r>
          </a:p>
        </p:txBody>
      </p:sp>
    </p:spTree>
    <p:extLst>
      <p:ext uri="{BB962C8B-B14F-4D97-AF65-F5344CB8AC3E}">
        <p14:creationId xmlns:p14="http://schemas.microsoft.com/office/powerpoint/2010/main" val="120191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385831"/>
            <a:ext cx="7494935" cy="725975"/>
          </a:xfrm>
        </p:spPr>
        <p:txBody>
          <a:bodyPr/>
          <a:lstStyle/>
          <a:p>
            <a:pPr algn="l"/>
            <a:r>
              <a:rPr lang="en-US" dirty="0"/>
              <a:t>Modeling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0D3DE8-1162-D547-BE98-B318A24895E2}"/>
              </a:ext>
            </a:extLst>
          </p:cNvPr>
          <p:cNvSpPr txBox="1"/>
          <p:nvPr/>
        </p:nvSpPr>
        <p:spPr>
          <a:xfrm>
            <a:off x="1773729" y="3012338"/>
            <a:ext cx="360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Unsupervised Similarity Analysis</a:t>
            </a:r>
          </a:p>
        </p:txBody>
      </p:sp>
      <p:pic>
        <p:nvPicPr>
          <p:cNvPr id="20" name="Picture 2" descr="How Machine Translation Can Support Multilingual Sentiment Analysis Projects">
            <a:extLst>
              <a:ext uri="{FF2B5EF4-FFF2-40B4-BE49-F238E27FC236}">
                <a16:creationId xmlns:a16="http://schemas.microsoft.com/office/drawing/2014/main" id="{B448352F-70AD-5342-963F-23CA9077C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11267"/>
          <a:stretch/>
        </p:blipFill>
        <p:spPr bwMode="auto">
          <a:xfrm>
            <a:off x="7338677" y="3782289"/>
            <a:ext cx="2397824" cy="118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DBF3E9-FB7A-2944-8909-FCAE38FC1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80"/>
          <a:stretch/>
        </p:blipFill>
        <p:spPr>
          <a:xfrm>
            <a:off x="2134249" y="3502239"/>
            <a:ext cx="2787815" cy="1892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91C605-AD43-D14F-8A27-CD8143D888BA}"/>
              </a:ext>
            </a:extLst>
          </p:cNvPr>
          <p:cNvSpPr txBox="1"/>
          <p:nvPr/>
        </p:nvSpPr>
        <p:spPr>
          <a:xfrm>
            <a:off x="6943434" y="3053025"/>
            <a:ext cx="337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Supervised Sentiment Analysis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1391AD-3AAA-C645-899F-FF3F1225A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328"/>
          <a:stretch/>
        </p:blipFill>
        <p:spPr>
          <a:xfrm>
            <a:off x="1773729" y="1263133"/>
            <a:ext cx="8611058" cy="96949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5F97912-A47E-9F4E-8639-B84E0500D3B6}"/>
              </a:ext>
            </a:extLst>
          </p:cNvPr>
          <p:cNvSpPr/>
          <p:nvPr/>
        </p:nvSpPr>
        <p:spPr>
          <a:xfrm>
            <a:off x="8932271" y="940702"/>
            <a:ext cx="1539424" cy="1534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30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Challenges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B66B47-E433-414E-8855-D50A8CD03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220630"/>
            <a:ext cx="10941895" cy="3424107"/>
          </a:xfrm>
        </p:spPr>
        <p:txBody>
          <a:bodyPr/>
          <a:lstStyle/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Finding the right machine learning model to use.</a:t>
            </a:r>
          </a:p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Amazon has robust bot detection that makes it difficult to scrape data.</a:t>
            </a:r>
          </a:p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Learning several new languages, frameworks, and libraries in a short amount of time.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751198F3-8797-5F4C-95EB-69705169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34A451-E1DA-F248-A250-B5077484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365" y="3030056"/>
            <a:ext cx="2190409" cy="2974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32F7B6-3CF9-BC4B-B8FD-6A2FA681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675" y="3087723"/>
            <a:ext cx="5045788" cy="263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7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What I Have Learned</a:t>
            </a:r>
          </a:p>
        </p:txBody>
      </p:sp>
      <p:pic>
        <p:nvPicPr>
          <p:cNvPr id="6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55F0959-D216-EA42-A7DE-FC24D6A5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6B78BA-3A11-3744-812B-834B505F9A68}"/>
              </a:ext>
            </a:extLst>
          </p:cNvPr>
          <p:cNvSpPr txBox="1">
            <a:spLocks/>
          </p:cNvSpPr>
          <p:nvPr/>
        </p:nvSpPr>
        <p:spPr>
          <a:xfrm>
            <a:off x="913774" y="1209269"/>
            <a:ext cx="10364452" cy="4553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00050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Full-Stack Development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Front-End (HTML, CSS, JavaScript)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Back-End (Python, Django, SQLite)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endParaRPr lang="en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Web scraping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Rotating proxies &amp; User Agents 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BeauitfulSoup</a:t>
            </a: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Scrapy, </a:t>
            </a:r>
            <a:r>
              <a:rPr lang="en" kern="0" cap="none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lxml</a:t>
            </a: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Selenium</a:t>
            </a:r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endParaRPr lang="en" sz="1800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Life-cycle of client-server activity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Requests vs. Responses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Forms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endParaRPr lang="en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Text Classification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 (NLTK)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Machine Learning Theory &amp; Methodologies</a:t>
            </a:r>
          </a:p>
          <a:p>
            <a:pPr marL="857250" lvl="1" indent="-28575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 Frames and Vectorization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endParaRPr lang="en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endParaRPr lang="en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endParaRPr lang="en" sz="1800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endParaRPr lang="en" sz="1600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endParaRPr lang="en" sz="1600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endParaRPr lang="en" sz="1800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None/>
            </a:pPr>
            <a:endParaRPr lang="en" kern="0" cap="none" dirty="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endParaRPr lang="en" kern="0" cap="none" dirty="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endParaRPr lang="en" kern="0" cap="none" dirty="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8" name="Picture 14" descr="logo html 5, css, javascript source code for the taking 39422">
            <a:extLst>
              <a:ext uri="{FF2B5EF4-FFF2-40B4-BE49-F238E27FC236}">
                <a16:creationId xmlns:a16="http://schemas.microsoft.com/office/drawing/2014/main" id="{69FBBA27-D4D5-A642-A546-30B3D2349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1094969"/>
            <a:ext cx="1930296" cy="11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86E67EA-3EF7-BD40-98C2-1CD95FE80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36" y="1332171"/>
            <a:ext cx="803709" cy="80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jango Community | Django">
            <a:extLst>
              <a:ext uri="{FF2B5EF4-FFF2-40B4-BE49-F238E27FC236}">
                <a16:creationId xmlns:a16="http://schemas.microsoft.com/office/drawing/2014/main" id="{75E0A080-06E1-3140-9325-A6B554486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752" y="1464273"/>
            <a:ext cx="1421550" cy="49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ED7BFE01-06D3-FE49-AE52-E5345E60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644" y="1332171"/>
            <a:ext cx="803709" cy="80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enefits of Natural Language Processing for the Supply Chain | Blume Global">
            <a:extLst>
              <a:ext uri="{FF2B5EF4-FFF2-40B4-BE49-F238E27FC236}">
                <a16:creationId xmlns:a16="http://schemas.microsoft.com/office/drawing/2014/main" id="{36041E9D-ABBD-ED47-8CA9-EAA517A8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23" y="4668616"/>
            <a:ext cx="2103696" cy="140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ython Pandas - DataFrame - Tutorialspoint">
            <a:extLst>
              <a:ext uri="{FF2B5EF4-FFF2-40B4-BE49-F238E27FC236}">
                <a16:creationId xmlns:a16="http://schemas.microsoft.com/office/drawing/2014/main" id="{BB28B4C2-8A6D-5D41-8D5F-39EF6685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11" y="3988361"/>
            <a:ext cx="2237318" cy="195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40B693-7CC0-FB40-9841-457B2BE054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6915" t="26784" r="16282" b="27117"/>
          <a:stretch/>
        </p:blipFill>
        <p:spPr>
          <a:xfrm>
            <a:off x="9167901" y="2463763"/>
            <a:ext cx="1031215" cy="88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30CA38-346C-7F4B-B1A0-8F0892A219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1540" y="2506058"/>
            <a:ext cx="820181" cy="820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259AE6-B731-E247-86C6-AC5B555A29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781" t="28609" r="9526" b="29515"/>
          <a:stretch/>
        </p:blipFill>
        <p:spPr>
          <a:xfrm>
            <a:off x="6905181" y="2502167"/>
            <a:ext cx="1930296" cy="81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7C0DC-30F0-BF4F-AFD5-AD941FA997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7042" y="3496042"/>
            <a:ext cx="2777578" cy="11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Future Work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B66B47-E433-414E-8855-D50A8CD03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263133"/>
            <a:ext cx="10364452" cy="3424107"/>
          </a:xfrm>
        </p:spPr>
        <p:txBody>
          <a:bodyPr/>
          <a:lstStyle/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Improve methodology with new/different machine learning models.</a:t>
            </a:r>
          </a:p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Improve web scraper. (Paid proxy service, captcha solver, etc.)</a:t>
            </a:r>
          </a:p>
          <a:p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Loading bar for long data processing.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751198F3-8797-5F4C-95EB-69705169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D291B6-EB09-4D49-8701-928F908E1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682" y="3347032"/>
            <a:ext cx="3925741" cy="2208229"/>
          </a:xfrm>
          <a:prstGeom prst="rect">
            <a:avLst/>
          </a:prstGeom>
        </p:spPr>
      </p:pic>
      <p:pic>
        <p:nvPicPr>
          <p:cNvPr id="2050" name="Picture 2" descr="Advantages and Disadvantages of Machine Learning | Ivy Pro School">
            <a:extLst>
              <a:ext uri="{FF2B5EF4-FFF2-40B4-BE49-F238E27FC236}">
                <a16:creationId xmlns:a16="http://schemas.microsoft.com/office/drawing/2014/main" id="{0FE5B1BD-D1DC-7A4D-A7BB-FF2B7DB2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26" y="3347032"/>
            <a:ext cx="2208230" cy="220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F12506-6C11-E84E-8E8D-E98EDEFC3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29" t="19564" r="11686" b="26313"/>
          <a:stretch/>
        </p:blipFill>
        <p:spPr>
          <a:xfrm>
            <a:off x="8600916" y="3382658"/>
            <a:ext cx="2791610" cy="21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6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Related Coursework</a:t>
            </a:r>
          </a:p>
        </p:txBody>
      </p:sp>
      <p:pic>
        <p:nvPicPr>
          <p:cNvPr id="13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EDE3F3C0-E811-424E-9F42-E12DD8308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047469A-A15F-564D-899C-3FCF5FC59641}"/>
              </a:ext>
            </a:extLst>
          </p:cNvPr>
          <p:cNvSpPr txBox="1">
            <a:spLocks/>
          </p:cNvSpPr>
          <p:nvPr/>
        </p:nvSpPr>
        <p:spPr>
          <a:xfrm>
            <a:off x="913774" y="1111806"/>
            <a:ext cx="10364452" cy="4085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CSS 342 &amp; 343 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 structures &amp; algorithms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Inheritance, Polymorphism, Class Patterns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None/>
            </a:pPr>
            <a:endParaRPr lang="en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CSS 360 &amp; 370 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UML Diagramming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Agile software development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None/>
            </a:pPr>
            <a:endParaRPr lang="en" kern="0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CSS 475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SQLite 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Relational Database Schema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None/>
            </a:pPr>
            <a:endParaRPr lang="en" kern="0" cap="none" dirty="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CSS 480 – HCI &amp; UX design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Rapid Prototyping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Affordances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kern="0" cap="none" dirty="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2581610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Question &amp; Answer</a:t>
            </a:r>
          </a:p>
        </p:txBody>
      </p:sp>
      <p:pic>
        <p:nvPicPr>
          <p:cNvPr id="6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55F0959-D216-EA42-A7DE-FC24D6A5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4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Question &amp; Answer</a:t>
            </a:r>
          </a:p>
        </p:txBody>
      </p:sp>
      <p:pic>
        <p:nvPicPr>
          <p:cNvPr id="6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55F0959-D216-EA42-A7DE-FC24D6A5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25601F-D6D3-2949-8A7F-A4679D64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"/>
            <a:ext cx="12192000" cy="68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Background</a:t>
            </a:r>
          </a:p>
        </p:txBody>
      </p:sp>
      <p:pic>
        <p:nvPicPr>
          <p:cNvPr id="364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11FB24E-748D-8749-87CE-D3955E87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sp>
        <p:nvSpPr>
          <p:cNvPr id="363" name="Content Placeholder 2">
            <a:extLst>
              <a:ext uri="{FF2B5EF4-FFF2-40B4-BE49-F238E27FC236}">
                <a16:creationId xmlns:a16="http://schemas.microsoft.com/office/drawing/2014/main" id="{5476F9C0-F264-F941-9EBB-D6D2D7A6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111806"/>
            <a:ext cx="9927052" cy="4770520"/>
          </a:xfrm>
        </p:spPr>
        <p:txBody>
          <a:bodyPr>
            <a:noAutofit/>
          </a:bodyPr>
          <a:lstStyle/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reviews on online shopping sites have become a vital asset for consumers.</a:t>
            </a:r>
          </a:p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Sellers will manipulate reviews on their products and services to sway customer opinions. </a:t>
            </a:r>
          </a:p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Therefore, it can often be difficult to differentiate real reviews from fake ones.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5B5DD6-5C3B-C34C-BF2B-DBBEBEDA2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8" r="14274"/>
          <a:stretch/>
        </p:blipFill>
        <p:spPr>
          <a:xfrm>
            <a:off x="2102177" y="3075409"/>
            <a:ext cx="3598444" cy="2208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B5D76F-FA25-6D46-A34E-4BBFFB1153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17" b="7718"/>
          <a:stretch/>
        </p:blipFill>
        <p:spPr>
          <a:xfrm>
            <a:off x="6608190" y="3034232"/>
            <a:ext cx="3569119" cy="22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680" y="2610557"/>
            <a:ext cx="6569591" cy="725975"/>
          </a:xfrm>
        </p:spPr>
        <p:txBody>
          <a:bodyPr/>
          <a:lstStyle/>
          <a:p>
            <a:r>
              <a:rPr lang="en-US" dirty="0"/>
              <a:t>Thank you for listening!</a:t>
            </a:r>
          </a:p>
        </p:txBody>
      </p:sp>
      <p:pic>
        <p:nvPicPr>
          <p:cNvPr id="6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55F0959-D216-EA42-A7DE-FC24D6A5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37BD52D1-1854-9141-84A2-5DFB9344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sp>
        <p:nvSpPr>
          <p:cNvPr id="10" name="Title 189">
            <a:extLst>
              <a:ext uri="{FF2B5EF4-FFF2-40B4-BE49-F238E27FC236}">
                <a16:creationId xmlns:a16="http://schemas.microsoft.com/office/drawing/2014/main" id="{29C62F4C-9F7C-474D-B9C3-AED0EAD24CBA}"/>
              </a:ext>
            </a:extLst>
          </p:cNvPr>
          <p:cNvSpPr txBox="1">
            <a:spLocks/>
          </p:cNvSpPr>
          <p:nvPr/>
        </p:nvSpPr>
        <p:spPr>
          <a:xfrm>
            <a:off x="951481" y="368131"/>
            <a:ext cx="6569591" cy="72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Legacy Project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C8ACCA-C922-9E4D-91AE-176C104891F2}"/>
              </a:ext>
            </a:extLst>
          </p:cNvPr>
          <p:cNvSpPr txBox="1">
            <a:spLocks/>
          </p:cNvSpPr>
          <p:nvPr/>
        </p:nvSpPr>
        <p:spPr>
          <a:xfrm>
            <a:off x="913773" y="1094105"/>
            <a:ext cx="10326746" cy="4891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collection of python scripts that featured several data mining algorithms. </a:t>
            </a:r>
          </a:p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a static Amazon dataset that contained product information and customer reviews.</a:t>
            </a:r>
          </a:p>
          <a:p>
            <a:endParaRPr lang="en-US" sz="1800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800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Three step classification system: </a:t>
            </a:r>
          </a:p>
          <a:p>
            <a:pPr marL="457200" lvl="1" indent="0">
              <a:buNone/>
            </a:pPr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Detection of duplicate reviews.</a:t>
            </a:r>
          </a:p>
          <a:p>
            <a:pPr marL="457200" lvl="1" indent="0">
              <a:buNone/>
            </a:pPr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Detection of incentivized reviews.</a:t>
            </a:r>
          </a:p>
          <a:p>
            <a:pPr marL="457200" lvl="1" indent="0">
              <a:buNone/>
            </a:pPr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Detection of anomalous ratings and reviews.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F8F3EC5-C90F-2942-A48D-277E7602E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56" y="2424005"/>
            <a:ext cx="3619675" cy="31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7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37BD52D1-1854-9141-84A2-5DFB9344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4002D8-DBCE-5F42-889B-5F3917215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481" y="1104628"/>
            <a:ext cx="9861063" cy="4325211"/>
          </a:xfrm>
        </p:spPr>
        <p:txBody>
          <a:bodyPr>
            <a:noAutofit/>
          </a:bodyPr>
          <a:lstStyle/>
          <a:p>
            <a:r>
              <a:rPr lang="en-US" sz="1800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full-stack application using Django </a:t>
            </a:r>
          </a:p>
          <a:p>
            <a:r>
              <a:rPr lang="en-US" sz="1800" b="1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Front-End (HTML, CSS, JS)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 1: Search for data of past-</a:t>
            </a:r>
            <a:r>
              <a:rPr lang="en-US" cap="non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analzyed</a:t>
            </a:r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products.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 2: Allow user to paste a link to an amazon review for analysis.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 3: Show statistical data about possible ‘fake’ reviews.</a:t>
            </a:r>
          </a:p>
          <a:p>
            <a:r>
              <a:rPr lang="en-US" sz="1800" b="1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Back-End (Python, SQLite)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file system (csv/json files) -&gt; SQLite database.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 a web crawler that scrapes data from the product page.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new methodology for detecting fake reviews using a machine learning model.</a:t>
            </a:r>
          </a:p>
          <a:p>
            <a:pPr lvl="1"/>
            <a:r>
              <a:rPr lang="en-US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 documentation and readability.</a:t>
            </a:r>
          </a:p>
        </p:txBody>
      </p:sp>
      <p:sp>
        <p:nvSpPr>
          <p:cNvPr id="12" name="Title 189">
            <a:extLst>
              <a:ext uri="{FF2B5EF4-FFF2-40B4-BE49-F238E27FC236}">
                <a16:creationId xmlns:a16="http://schemas.microsoft.com/office/drawing/2014/main" id="{0009D804-EB9D-A34E-B986-CD0D5FF3EC84}"/>
              </a:ext>
            </a:extLst>
          </p:cNvPr>
          <p:cNvSpPr txBox="1">
            <a:spLocks/>
          </p:cNvSpPr>
          <p:nvPr/>
        </p:nvSpPr>
        <p:spPr>
          <a:xfrm>
            <a:off x="951481" y="368131"/>
            <a:ext cx="6569591" cy="72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70467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7A60A78C-C2E2-CE45-9819-262EB419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9471"/>
          </a:xfrm>
          <a:prstGeom prst="rect">
            <a:avLst/>
          </a:prstGeom>
        </p:spPr>
      </p:pic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6569591" cy="725975"/>
          </a:xfrm>
        </p:spPr>
        <p:txBody>
          <a:bodyPr/>
          <a:lstStyle/>
          <a:p>
            <a:pPr algn="l"/>
            <a:r>
              <a:rPr lang="en-US" dirty="0"/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D90F4-43B1-AF4D-818B-DF49381B8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43" b="1069"/>
          <a:stretch/>
        </p:blipFill>
        <p:spPr>
          <a:xfrm>
            <a:off x="2975243" y="923827"/>
            <a:ext cx="6294155" cy="53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7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7267700" cy="725975"/>
          </a:xfrm>
        </p:spPr>
        <p:txBody>
          <a:bodyPr/>
          <a:lstStyle/>
          <a:p>
            <a:pPr algn="l"/>
            <a:r>
              <a:rPr lang="en-US" dirty="0"/>
              <a:t>Screen 1 – Chained search bar 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9" name="Picture 8" descr="Table&#10;&#10;Description automatically generated with low confidence">
            <a:extLst>
              <a:ext uri="{FF2B5EF4-FFF2-40B4-BE49-F238E27FC236}">
                <a16:creationId xmlns:a16="http://schemas.microsoft.com/office/drawing/2014/main" id="{4B531C60-81E4-D742-8333-CAD5417C2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779" y="1934096"/>
            <a:ext cx="5403347" cy="2900743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46572C-0583-4A45-A8D7-4322FB149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6" y="1850679"/>
            <a:ext cx="5630779" cy="298416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5C6ADB0-65CB-FD46-8580-2FB851B17F63}"/>
              </a:ext>
            </a:extLst>
          </p:cNvPr>
          <p:cNvSpPr/>
          <p:nvPr/>
        </p:nvSpPr>
        <p:spPr>
          <a:xfrm>
            <a:off x="5755107" y="3068052"/>
            <a:ext cx="950495" cy="2747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0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7267700" cy="725975"/>
          </a:xfrm>
        </p:spPr>
        <p:txBody>
          <a:bodyPr/>
          <a:lstStyle/>
          <a:p>
            <a:pPr algn="l"/>
            <a:r>
              <a:rPr lang="en-US" dirty="0"/>
              <a:t>Screen 2 – Insert Link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5C6ADB0-65CB-FD46-8580-2FB851B17F63}"/>
              </a:ext>
            </a:extLst>
          </p:cNvPr>
          <p:cNvSpPr/>
          <p:nvPr/>
        </p:nvSpPr>
        <p:spPr>
          <a:xfrm>
            <a:off x="5604010" y="3008823"/>
            <a:ext cx="950495" cy="2747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42C5B3F-15AE-2D45-AA04-B2658056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" y="2334707"/>
            <a:ext cx="5502543" cy="162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383BE2-30B7-E94B-9712-1EC43FC5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85" y="2334709"/>
            <a:ext cx="5371779" cy="16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0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5831"/>
            <a:ext cx="7267700" cy="725975"/>
          </a:xfrm>
        </p:spPr>
        <p:txBody>
          <a:bodyPr/>
          <a:lstStyle/>
          <a:p>
            <a:pPr algn="l"/>
            <a:r>
              <a:rPr lang="en-US" dirty="0"/>
              <a:t>Screen 3 – Results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5AF72AB-1898-B14A-8D7B-5462F29E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13" y="928986"/>
            <a:ext cx="8361573" cy="1546649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0C6C832-78D1-C04F-8764-886EA3E7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503603"/>
            <a:ext cx="2951020" cy="34163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B3E79-F77F-154B-A90C-DBCEB6CAA2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38" y="2541703"/>
            <a:ext cx="2858872" cy="3340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5DD755-8711-3D44-BB12-02CDF0330E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127" y="2439126"/>
            <a:ext cx="2971800" cy="3420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B00C7-BE0D-D54E-9EC4-D919FD519A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88" y="2480157"/>
            <a:ext cx="2868564" cy="33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2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7DF2EC8-03C7-49B2-915A-9874F963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427BC09-85E1-4417-98B1-CC3FB3673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4159"/>
            <a:ext cx="12188952" cy="15738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89">
            <a:extLst>
              <a:ext uri="{FF2B5EF4-FFF2-40B4-BE49-F238E27FC236}">
                <a16:creationId xmlns:a16="http://schemas.microsoft.com/office/drawing/2014/main" id="{B8A64BFD-E806-3A41-816C-A48DAAB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385831"/>
            <a:ext cx="7494935" cy="725975"/>
          </a:xfrm>
        </p:spPr>
        <p:txBody>
          <a:bodyPr/>
          <a:lstStyle/>
          <a:p>
            <a:pPr algn="l"/>
            <a:r>
              <a:rPr lang="en-US" dirty="0"/>
              <a:t>Modeling</a:t>
            </a:r>
          </a:p>
        </p:txBody>
      </p:sp>
      <p:pic>
        <p:nvPicPr>
          <p:cNvPr id="8" name="Content Placeholder 12" descr="A picture containing shape&#10;&#10;Description automatically generated">
            <a:extLst>
              <a:ext uri="{FF2B5EF4-FFF2-40B4-BE49-F238E27FC236}">
                <a16:creationId xmlns:a16="http://schemas.microsoft.com/office/drawing/2014/main" id="{5C368E6E-7D6D-EF42-9DE6-B49C4F29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2832"/>
            <a:ext cx="12192000" cy="110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74613-2578-524C-B7B0-E160C361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28"/>
          <a:stretch/>
        </p:blipFill>
        <p:spPr>
          <a:xfrm>
            <a:off x="1289839" y="2264032"/>
            <a:ext cx="9827272" cy="11064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699A45-1A02-E84B-911A-F702AC94A76B}"/>
              </a:ext>
            </a:extLst>
          </p:cNvPr>
          <p:cNvSpPr txBox="1"/>
          <p:nvPr/>
        </p:nvSpPr>
        <p:spPr>
          <a:xfrm>
            <a:off x="1282918" y="3278720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Scraping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8097F-F44D-3C4B-9F00-BAB95A5AD2E7}"/>
              </a:ext>
            </a:extLst>
          </p:cNvPr>
          <p:cNvSpPr txBox="1"/>
          <p:nvPr/>
        </p:nvSpPr>
        <p:spPr>
          <a:xfrm>
            <a:off x="3195614" y="3278720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Tokenization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Lemmatization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317DB-EC2C-FA44-99F5-E66246538078}"/>
              </a:ext>
            </a:extLst>
          </p:cNvPr>
          <p:cNvSpPr txBox="1"/>
          <p:nvPr/>
        </p:nvSpPr>
        <p:spPr>
          <a:xfrm>
            <a:off x="5300533" y="3334274"/>
            <a:ext cx="1733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Bag-of-words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D4D14-B3BA-884E-9471-10F768846A79}"/>
              </a:ext>
            </a:extLst>
          </p:cNvPr>
          <p:cNvSpPr txBox="1"/>
          <p:nvPr/>
        </p:nvSpPr>
        <p:spPr>
          <a:xfrm>
            <a:off x="7703762" y="3324886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TFIDF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11FC6-7508-A84F-A005-4F36892A383D}"/>
              </a:ext>
            </a:extLst>
          </p:cNvPr>
          <p:cNvSpPr txBox="1"/>
          <p:nvPr/>
        </p:nvSpPr>
        <p:spPr>
          <a:xfrm>
            <a:off x="9620015" y="3334273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115476039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{B77F576D-DEDC-ED4F-9A69-F7D329FEF0E5}tf10001073</Template>
  <TotalTime>1736</TotalTime>
  <Words>635</Words>
  <Application>Microsoft Macintosh PowerPoint</Application>
  <PresentationFormat>Widescreen</PresentationFormat>
  <Paragraphs>113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Open Sans</vt:lpstr>
      <vt:lpstr>Tw Cen MT</vt:lpstr>
      <vt:lpstr>Droplet</vt:lpstr>
      <vt:lpstr>Fakeology A Fake Review Detection Web Application </vt:lpstr>
      <vt:lpstr>Background</vt:lpstr>
      <vt:lpstr>PowerPoint Presentation</vt:lpstr>
      <vt:lpstr>PowerPoint Presentation</vt:lpstr>
      <vt:lpstr>Architecture</vt:lpstr>
      <vt:lpstr>Screen 1 – Chained search bar </vt:lpstr>
      <vt:lpstr>Screen 2 – Insert Link</vt:lpstr>
      <vt:lpstr>Screen 3 – Results</vt:lpstr>
      <vt:lpstr>Modeling</vt:lpstr>
      <vt:lpstr>Modeling</vt:lpstr>
      <vt:lpstr>Modeling</vt:lpstr>
      <vt:lpstr>Modeling</vt:lpstr>
      <vt:lpstr>Modeling</vt:lpstr>
      <vt:lpstr>Challenges</vt:lpstr>
      <vt:lpstr>What I Have Learned</vt:lpstr>
      <vt:lpstr>Future Work</vt:lpstr>
      <vt:lpstr>Related Coursework</vt:lpstr>
      <vt:lpstr>Question &amp; Answer</vt:lpstr>
      <vt:lpstr>Question &amp; Answer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Zach Shim</dc:title>
  <dc:creator>Zach Shim</dc:creator>
  <cp:lastModifiedBy>Zach Shim</cp:lastModifiedBy>
  <cp:revision>41</cp:revision>
  <dcterms:created xsi:type="dcterms:W3CDTF">2021-08-07T08:30:46Z</dcterms:created>
  <dcterms:modified xsi:type="dcterms:W3CDTF">2021-08-20T21:39:47Z</dcterms:modified>
</cp:coreProperties>
</file>